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6" r:id="rId2"/>
    <p:sldId id="304" r:id="rId3"/>
    <p:sldId id="297" r:id="rId4"/>
    <p:sldId id="282" r:id="rId5"/>
    <p:sldId id="281" r:id="rId6"/>
    <p:sldId id="296" r:id="rId7"/>
    <p:sldId id="270" r:id="rId8"/>
    <p:sldId id="280" r:id="rId9"/>
    <p:sldId id="301" r:id="rId10"/>
    <p:sldId id="294" r:id="rId11"/>
    <p:sldId id="299" r:id="rId12"/>
    <p:sldId id="300" r:id="rId13"/>
    <p:sldId id="283" r:id="rId14"/>
    <p:sldId id="295" r:id="rId15"/>
    <p:sldId id="303" r:id="rId16"/>
    <p:sldId id="292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215" autoAdjust="0"/>
  </p:normalViewPr>
  <p:slideViewPr>
    <p:cSldViewPr snapToGrid="0" snapToObjects="1">
      <p:cViewPr varScale="1">
        <p:scale>
          <a:sx n="73" d="100"/>
          <a:sy n="73" d="100"/>
        </p:scale>
        <p:origin x="-14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CBA705-9C41-C340-B94C-4E9B56C35F05}" type="datetimeFigureOut">
              <a:rPr lang="en-US" smtClean="0"/>
              <a:t>10/24/16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1FD513-480C-B144-A3EF-3F113F390F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0944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6E3615-021A-AE4C-B637-D00F8702B24A}" type="datetimeFigureOut">
              <a:rPr lang="en-US" smtClean="0"/>
              <a:pPr/>
              <a:t>10/24/16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B5A18-01B4-7045-8BD4-733A4274DC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272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D11672-4F41-2D48-B936-3A8C990AA7CB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7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560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Identify</a:t>
            </a:r>
            <a:r>
              <a:rPr lang="en-US" baseline="0" dirty="0" smtClean="0"/>
              <a:t> particular interview questions and how they could inform your understanding of learners interests, preferences, prior experiences, abilities, and needs?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B5A18-01B4-7045-8BD4-733A4274DCB6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918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B5A18-01B4-7045-8BD4-733A4274DCB6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858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7"/>
          <p:cNvGrpSpPr/>
          <p:nvPr/>
        </p:nvGrpSpPr>
        <p:grpSpPr>
          <a:xfrm>
            <a:off x="486873" y="411480"/>
            <a:ext cx="8170255" cy="6035040"/>
            <a:chOff x="486873" y="411480"/>
            <a:chExt cx="8170255" cy="6035040"/>
          </a:xfrm>
        </p:grpSpPr>
        <p:pic>
          <p:nvPicPr>
            <p:cNvPr id="12" name="Picture 11" descr="PaperPanel-Title.jpg"/>
            <p:cNvPicPr>
              <a:picLocks noChangeAspect="1"/>
            </p:cNvPicPr>
            <p:nvPr/>
          </p:nvPicPr>
          <p:blipFill>
            <a:blip r:embed="rId2"/>
            <a:srcRect r="2128"/>
            <a:stretch>
              <a:fillRect/>
            </a:stretch>
          </p:blipFill>
          <p:spPr>
            <a:xfrm>
              <a:off x="486873" y="411480"/>
              <a:ext cx="8170255" cy="6035040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D2C08ED3-1359-D746-86D1-85FEF5A610D7}" type="datetimeFigureOut">
              <a:rPr lang="en-US" smtClean="0"/>
              <a:pPr/>
              <a:t>10/24/16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1" name="Picture 20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3" name="Rectangle 22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10/24/16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5" name="Rectangle 2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36" name="Picture 35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8" name="Rectangle 37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5" name="Rectangle 34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10/24/16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2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36" name="Picture 35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38" name="Rectangle 37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39" name="Straight Connector 38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3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10/24/16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" name="Rectangle 19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10/24/16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10/24/16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Rectangle 25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Rectangle 17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7" name="Picture 16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10/24/16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aperPanel-Title.jpg"/>
          <p:cNvPicPr>
            <a:picLocks noChangeAspect="1"/>
          </p:cNvPicPr>
          <p:nvPr/>
        </p:nvPicPr>
        <p:blipFill>
          <a:blip r:embed="rId2"/>
          <a:srcRect r="2128"/>
          <a:stretch>
            <a:fillRect/>
          </a:stretch>
        </p:blipFill>
        <p:spPr>
          <a:xfrm>
            <a:off x="486873" y="411480"/>
            <a:ext cx="8170255" cy="6035040"/>
          </a:xfrm>
          <a:prstGeom prst="rect">
            <a:avLst/>
          </a:prstGeom>
          <a:noFill/>
          <a:ln w="12700"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  <a:scene3d>
            <a:camera prst="perspectiveFront" fov="4800000"/>
            <a:lightRig rig="threePt" dir="t"/>
          </a:scene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D2C08ED3-1359-D746-86D1-85FEF5A610D7}" type="datetimeFigureOut">
              <a:rPr lang="en-US" smtClean="0"/>
              <a:pPr/>
              <a:t>10/24/16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endParaRPr lang="en-US"/>
          </a:p>
        </p:txBody>
      </p:sp>
      <p:grpSp>
        <p:nvGrpSpPr>
          <p:cNvPr id="6" name="Group 11"/>
          <p:cNvGrpSpPr/>
          <p:nvPr/>
        </p:nvGrpSpPr>
        <p:grpSpPr>
          <a:xfrm>
            <a:off x="562842" y="475488"/>
            <a:ext cx="7982713" cy="5888736"/>
            <a:chOff x="562842" y="475488"/>
            <a:chExt cx="7982713" cy="5888736"/>
          </a:xfrm>
        </p:grpSpPr>
        <p:sp>
          <p:nvSpPr>
            <p:cNvPr id="8" name="Rectangle 7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562842" y="3427528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5" name="Picture 2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10/24/16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5" name="Picture 1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7" name="Rectangle 1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9" name="Rectangle 18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10/24/16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8" name="Picture 17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11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0" name="Rectangle 19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2" name="Rectangle 21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10/24/16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Straight Connector 22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0" name="Picture 19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7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2" name="Rectangle 21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3" name="Straight Connector 22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4" name="Rectangle 23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10/24/16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9" name="Picture 18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6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1" name="Rectangle 20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10/24/16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8" name="Picture 27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0" name="Rectangle 2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10/24/16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D2C08ED3-1359-D746-86D1-85FEF5A610D7}" type="datetimeFigureOut">
              <a:rPr lang="en-US" smtClean="0"/>
              <a:pPr/>
              <a:t>10/24/16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7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hyperlink" Target="http://tinyurl.com/hcwa9xb" TargetMode="External"/><Relationship Id="rId1" Type="http://schemas.openxmlformats.org/officeDocument/2006/relationships/slideLayout" Target="../slideLayouts/slideLayout1.xml"/><Relationship Id="rId2" Type="http://schemas.openxmlformats.org/officeDocument/2006/relationships/hyperlink" Target="http://mediaeducationlab.com/personalized-learning-conversation-we-need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697459"/>
            <a:ext cx="7342188" cy="192405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EDC 423: Reading Comprehension and the Common Core State Standards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513801"/>
            <a:ext cx="7342188" cy="2380295"/>
          </a:xfrm>
        </p:spPr>
        <p:txBody>
          <a:bodyPr>
            <a:normAutofit/>
          </a:bodyPr>
          <a:lstStyle/>
          <a:p>
            <a:r>
              <a:rPr lang="en-US" sz="3000" dirty="0" smtClean="0">
                <a:solidFill>
                  <a:schemeClr val="tx1"/>
                </a:solidFill>
              </a:rPr>
              <a:t>Dr. Julie </a:t>
            </a:r>
            <a:r>
              <a:rPr lang="en-US" sz="3000" dirty="0" smtClean="0">
                <a:solidFill>
                  <a:schemeClr val="tx1"/>
                </a:solidFill>
              </a:rPr>
              <a:t>Coiro</a:t>
            </a:r>
          </a:p>
          <a:p>
            <a:endParaRPr lang="en-US" sz="3000" dirty="0" smtClean="0">
              <a:solidFill>
                <a:schemeClr val="tx1"/>
              </a:solidFill>
            </a:endParaRPr>
          </a:p>
          <a:p>
            <a:r>
              <a:rPr lang="en-US" sz="3000" b="1" dirty="0" smtClean="0">
                <a:solidFill>
                  <a:schemeClr val="tx1"/>
                </a:solidFill>
              </a:rPr>
              <a:t>Please sit in SIX groups of FIVE </a:t>
            </a:r>
          </a:p>
          <a:p>
            <a:r>
              <a:rPr lang="en-US" sz="3000" b="1" dirty="0" smtClean="0">
                <a:solidFill>
                  <a:schemeClr val="tx1"/>
                </a:solidFill>
              </a:rPr>
              <a:t>for today’s activities </a:t>
            </a:r>
            <a:endParaRPr lang="en-US" sz="30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694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410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Let’s look again at the Interview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021" y="1895121"/>
            <a:ext cx="2964897" cy="46962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 smtClean="0"/>
              <a:t>Question: </a:t>
            </a:r>
          </a:p>
          <a:p>
            <a:r>
              <a:rPr lang="en-US" b="1" dirty="0" smtClean="0"/>
              <a:t>X</a:t>
            </a:r>
          </a:p>
          <a:p>
            <a:r>
              <a:rPr lang="en-US" b="1" dirty="0" smtClean="0"/>
              <a:t>Y</a:t>
            </a:r>
          </a:p>
          <a:p>
            <a:r>
              <a:rPr lang="en-US" b="1" dirty="0" smtClean="0"/>
              <a:t>Z</a:t>
            </a:r>
          </a:p>
          <a:p>
            <a:r>
              <a:rPr lang="en-US" b="1" dirty="0" smtClean="0"/>
              <a:t>A</a:t>
            </a:r>
          </a:p>
          <a:p>
            <a:r>
              <a:rPr lang="en-US" b="1" dirty="0"/>
              <a:t>B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760547" y="1895121"/>
            <a:ext cx="3902877" cy="46962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79438" indent="-228600" algn="l" defTabSz="914400" rtl="0" eaLnBrk="1" latinLnBrk="0" hangingPunct="1">
              <a:spcBef>
                <a:spcPts val="600"/>
              </a:spcBef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8038" indent="-228600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36638" indent="-228600" algn="l" defTabSz="914400" rtl="0" eaLnBrk="1" latinLnBrk="0" hangingPunct="1">
              <a:spcBef>
                <a:spcPts val="600"/>
              </a:spcBef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65238" indent="-228600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b="1" dirty="0" smtClean="0"/>
              <a:t>Help inform? Ideas</a:t>
            </a:r>
            <a:r>
              <a:rPr lang="is-IS" b="1" dirty="0" smtClean="0"/>
              <a:t>…</a:t>
            </a:r>
            <a:r>
              <a:rPr lang="en-US" b="1" dirty="0" smtClean="0"/>
              <a:t> </a:t>
            </a:r>
          </a:p>
          <a:p>
            <a:r>
              <a:rPr lang="en-US" b="1" dirty="0" smtClean="0"/>
              <a:t>X</a:t>
            </a:r>
          </a:p>
          <a:p>
            <a:r>
              <a:rPr lang="en-US" b="1" dirty="0" smtClean="0"/>
              <a:t>Y</a:t>
            </a:r>
          </a:p>
          <a:p>
            <a:r>
              <a:rPr lang="en-US" b="1" dirty="0" smtClean="0"/>
              <a:t>Z</a:t>
            </a:r>
          </a:p>
          <a:p>
            <a:r>
              <a:rPr lang="en-US" b="1" dirty="0" smtClean="0"/>
              <a:t>A</a:t>
            </a:r>
          </a:p>
          <a:p>
            <a:r>
              <a:rPr lang="en-US" b="1" dirty="0" smtClean="0"/>
              <a:t>B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372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Finding Useful Patterns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021" y="1722230"/>
            <a:ext cx="8247988" cy="4696299"/>
          </a:xfrm>
        </p:spPr>
        <p:txBody>
          <a:bodyPr>
            <a:noAutofit/>
          </a:bodyPr>
          <a:lstStyle/>
          <a:p>
            <a:r>
              <a:rPr lang="en-US" b="1" dirty="0" smtClean="0"/>
              <a:t>PK</a:t>
            </a:r>
            <a:r>
              <a:rPr lang="en-US" dirty="0" smtClean="0"/>
              <a:t>: travel, experiences with books, moved to different parts of country, access to different languages/cultures</a:t>
            </a:r>
          </a:p>
          <a:p>
            <a:r>
              <a:rPr lang="en-US" b="1" dirty="0" smtClean="0"/>
              <a:t>Reading is</a:t>
            </a:r>
            <a:r>
              <a:rPr lang="is-IS" dirty="0" smtClean="0"/>
              <a:t>…sounding out words on a page...reading fast ...making sense of ideas...escaping to a magical place</a:t>
            </a:r>
          </a:p>
          <a:p>
            <a:r>
              <a:rPr lang="is-IS" b="1" dirty="0" smtClean="0"/>
              <a:t>Making/doing things</a:t>
            </a:r>
            <a:r>
              <a:rPr lang="is-IS" dirty="0" smtClean="0"/>
              <a:t>...(recipes, crafts, sports) – “How-to” (Procedural) reading &amp; writing  </a:t>
            </a:r>
          </a:p>
          <a:p>
            <a:r>
              <a:rPr lang="is-IS" b="1" dirty="0" smtClean="0"/>
              <a:t>Topics/Genres of Interest</a:t>
            </a:r>
          </a:p>
          <a:p>
            <a:r>
              <a:rPr lang="is-IS" b="1" dirty="0" smtClean="0"/>
              <a:t>Self-perceived reading &amp; writing skills, abilities, needs, concerns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927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8488" y="2333466"/>
            <a:ext cx="759700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t">
              <a:buFont typeface="Arial"/>
              <a:buChar char="•"/>
            </a:pPr>
            <a:r>
              <a:rPr lang="en-US" sz="2800" b="1" dirty="0" smtClean="0"/>
              <a:t>Your </a:t>
            </a:r>
            <a:r>
              <a:rPr lang="en-US" sz="2800" b="1" dirty="0"/>
              <a:t>Name </a:t>
            </a:r>
            <a:r>
              <a:rPr lang="en-US" sz="2800" dirty="0" smtClean="0"/>
              <a:t>(</a:t>
            </a:r>
            <a:r>
              <a:rPr lang="en-US" sz="2800" dirty="0"/>
              <a:t>rather than student’s name) </a:t>
            </a:r>
            <a:r>
              <a:rPr lang="en-US" sz="2800" dirty="0" smtClean="0"/>
              <a:t>and Students Age</a:t>
            </a:r>
          </a:p>
          <a:p>
            <a:pPr marL="285750" indent="-285750" fontAlgn="t">
              <a:buFont typeface="Arial"/>
              <a:buChar char="•"/>
            </a:pPr>
            <a:r>
              <a:rPr lang="en-US" sz="2800" b="1" dirty="0" smtClean="0"/>
              <a:t>Topical </a:t>
            </a:r>
            <a:r>
              <a:rPr lang="en-US" sz="2800" b="1" dirty="0"/>
              <a:t>interests </a:t>
            </a:r>
            <a:r>
              <a:rPr lang="en-US" sz="2800" dirty="0"/>
              <a:t>(could include genres too</a:t>
            </a:r>
            <a:r>
              <a:rPr lang="en-US" sz="2800" dirty="0" smtClean="0"/>
              <a:t>)</a:t>
            </a:r>
          </a:p>
          <a:p>
            <a:pPr marL="285750" indent="-285750" fontAlgn="t">
              <a:buFont typeface="Arial"/>
              <a:buChar char="•"/>
            </a:pPr>
            <a:r>
              <a:rPr lang="en-US" sz="2800" b="1" dirty="0" smtClean="0"/>
              <a:t>Background</a:t>
            </a:r>
            <a:r>
              <a:rPr lang="en-US" sz="2800" dirty="0" smtClean="0"/>
              <a:t> </a:t>
            </a:r>
            <a:r>
              <a:rPr lang="en-US" sz="2800" dirty="0"/>
              <a:t>with reading &amp; writing; </a:t>
            </a:r>
            <a:r>
              <a:rPr lang="en-US" sz="2800" dirty="0" smtClean="0"/>
              <a:t>life </a:t>
            </a:r>
            <a:r>
              <a:rPr lang="en-US" sz="2800" dirty="0"/>
              <a:t>experiences (context) [a lot/ a little and what] </a:t>
            </a:r>
            <a:endParaRPr lang="en-US" sz="2800" dirty="0" smtClean="0"/>
          </a:p>
          <a:p>
            <a:pPr marL="285750" indent="-285750" fontAlgn="t">
              <a:buFont typeface="Arial"/>
              <a:buChar char="•"/>
            </a:pPr>
            <a:r>
              <a:rPr lang="en-US" sz="2800" b="1" dirty="0" smtClean="0"/>
              <a:t>Reading </a:t>
            </a:r>
            <a:r>
              <a:rPr lang="en-US" sz="2800" dirty="0"/>
              <a:t>(like? Good at? </a:t>
            </a:r>
            <a:r>
              <a:rPr lang="en-US" sz="2800" dirty="0" smtClean="0"/>
              <a:t>strategy </a:t>
            </a:r>
            <a:r>
              <a:rPr lang="en-US" sz="2800" dirty="0"/>
              <a:t>use and </a:t>
            </a:r>
            <a:r>
              <a:rPr lang="en-US" sz="2800" dirty="0" smtClean="0"/>
              <a:t>challenges)</a:t>
            </a:r>
          </a:p>
          <a:p>
            <a:pPr marL="285750" indent="-285750" fontAlgn="t">
              <a:buFont typeface="Arial"/>
              <a:buChar char="•"/>
            </a:pPr>
            <a:r>
              <a:rPr lang="en-US" sz="2800" b="1" dirty="0" smtClean="0"/>
              <a:t>Writing </a:t>
            </a:r>
            <a:r>
              <a:rPr lang="en-US" sz="2800" dirty="0"/>
              <a:t>(like? Good at? </a:t>
            </a:r>
            <a:r>
              <a:rPr lang="en-US" sz="2800" dirty="0" smtClean="0"/>
              <a:t>strategy </a:t>
            </a:r>
            <a:r>
              <a:rPr lang="en-US" sz="2800" dirty="0"/>
              <a:t>use and </a:t>
            </a:r>
            <a:r>
              <a:rPr lang="en-US" sz="2800" dirty="0" smtClean="0"/>
              <a:t>challenges)</a:t>
            </a:r>
            <a:endParaRPr lang="en-US" sz="2800" dirty="0"/>
          </a:p>
          <a:p>
            <a:endParaRPr lang="en-US" dirty="0"/>
          </a:p>
        </p:txBody>
      </p:sp>
      <p:sp>
        <p:nvSpPr>
          <p:cNvPr id="3" name="Shape 234"/>
          <p:cNvSpPr txBox="1">
            <a:spLocks/>
          </p:cNvSpPr>
          <p:nvPr/>
        </p:nvSpPr>
        <p:spPr>
          <a:xfrm>
            <a:off x="171367" y="249230"/>
            <a:ext cx="8304213" cy="1508065"/>
          </a:xfrm>
          <a:prstGeom prst="rect">
            <a:avLst/>
          </a:prstGeom>
        </p:spPr>
        <p:txBody>
          <a:bodyPr vert="horz" lIns="91425" tIns="45700" rIns="91425" bIns="4570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25000"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Arial" charset="0"/>
              </a:rPr>
              <a:t>How can student interview data inform reading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Arial" charset="0"/>
              </a:rPr>
              <a:t> instruction?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25000"/>
              <a:buFontTx/>
              <a:buNone/>
              <a:tabLst/>
              <a:defRPr/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  <a:sym typeface="Arial" charset="0"/>
              </a:rPr>
              <a:t>STEP 1: Identify readers needs and characteristics</a:t>
            </a:r>
            <a:endParaRPr kumimoji="0" lang="en-US" sz="2800" b="1" i="0" u="none" strike="noStrike" kern="1200" cap="none" spc="0" normalizeH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  <a:sym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2803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34"/>
          <p:cNvSpPr txBox="1">
            <a:spLocks/>
          </p:cNvSpPr>
          <p:nvPr/>
        </p:nvSpPr>
        <p:spPr>
          <a:xfrm>
            <a:off x="171367" y="249230"/>
            <a:ext cx="8751569" cy="1508065"/>
          </a:xfrm>
          <a:prstGeom prst="rect">
            <a:avLst/>
          </a:prstGeom>
        </p:spPr>
        <p:txBody>
          <a:bodyPr vert="horz" wrap="square" lIns="91425" tIns="45700" rIns="91425" bIns="4570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25000"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Arial" charset="0"/>
              </a:rPr>
              <a:t>How can student interview data inform reading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Arial" charset="0"/>
              </a:rPr>
              <a:t> instruction?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25000"/>
              <a:buFontTx/>
              <a:buNone/>
              <a:tabLst/>
              <a:defRPr/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  <a:sym typeface="Arial" charset="0"/>
              </a:rPr>
              <a:t>STEP </a:t>
            </a: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  <a:sym typeface="Arial" charset="0"/>
              </a:rPr>
              <a:t>3: </a:t>
            </a: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  <a:sym typeface="Arial" charset="0"/>
              </a:rPr>
              <a:t>Use to inform your guiding reading groups</a:t>
            </a:r>
            <a:endParaRPr kumimoji="0" lang="en-US" sz="2800" b="1" i="0" u="none" strike="noStrike" kern="1200" cap="none" spc="0" normalizeH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  <a:sym typeface="Arial" charset="0"/>
            </a:endParaRPr>
          </a:p>
        </p:txBody>
      </p:sp>
      <p:pic>
        <p:nvPicPr>
          <p:cNvPr id="3" name="Picture 2" descr="Screen Shot 2016-10-11 at 8.59.1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804" y="1929001"/>
            <a:ext cx="8037588" cy="4561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55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 2: Grouping Tasks</a:t>
            </a:r>
            <a:br>
              <a:rPr lang="en-US" dirty="0" smtClean="0"/>
            </a:br>
            <a:r>
              <a:rPr lang="en-US" sz="3100" dirty="0" smtClean="0"/>
              <a:t>(collaborating with colleagues)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021" y="1895121"/>
            <a:ext cx="8074024" cy="424533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 smtClean="0"/>
              <a:t>Groups 1, </a:t>
            </a:r>
            <a:r>
              <a:rPr lang="en-US" b="1" dirty="0"/>
              <a:t>3</a:t>
            </a:r>
            <a:r>
              <a:rPr lang="en-US" b="1" dirty="0" smtClean="0"/>
              <a:t>, and </a:t>
            </a:r>
            <a:r>
              <a:rPr lang="en-US" b="1" dirty="0"/>
              <a:t>5</a:t>
            </a:r>
            <a:r>
              <a:rPr lang="en-US" b="1" dirty="0" smtClean="0"/>
              <a:t>: Perceived Ability &amp; Strategy Use</a:t>
            </a:r>
            <a:r>
              <a:rPr lang="en-US" dirty="0" smtClean="0"/>
              <a:t>: (Reading: Column D and Writing: Column E) and age? </a:t>
            </a:r>
          </a:p>
          <a:p>
            <a:pPr marL="0" indent="0">
              <a:buNone/>
            </a:pPr>
            <a:r>
              <a:rPr lang="en-US" dirty="0"/>
              <a:t>Groups 2, 4, and 6: </a:t>
            </a:r>
            <a:r>
              <a:rPr lang="en-US" b="1" dirty="0"/>
              <a:t>Topical </a:t>
            </a:r>
            <a:r>
              <a:rPr lang="en-US" b="1" dirty="0" smtClean="0"/>
              <a:t>Interest </a:t>
            </a:r>
            <a:r>
              <a:rPr lang="en-US" dirty="0" smtClean="0"/>
              <a:t>(Column B) </a:t>
            </a:r>
            <a:r>
              <a:rPr lang="en-US" dirty="0"/>
              <a:t>and </a:t>
            </a:r>
            <a:r>
              <a:rPr lang="en-US" b="1" dirty="0"/>
              <a:t>Background </a:t>
            </a:r>
            <a:r>
              <a:rPr lang="en-US" b="1" dirty="0" smtClean="0"/>
              <a:t>Knowledge </a:t>
            </a:r>
            <a:r>
              <a:rPr lang="en-US" dirty="0" smtClean="0"/>
              <a:t>(Column C) and age? </a:t>
            </a: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dirty="0" smtClean="0"/>
              <a:t>Scan columns to find 5-6 patterns across the 30 students; note these in your small group 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Share with whole group to establish 5 group categories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Sort </a:t>
            </a:r>
            <a:r>
              <a:rPr lang="en-US" dirty="0" smtClean="0"/>
              <a:t>30 students according to these categories – type your decisions into the Google Docs file for your group #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231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2896" y="2661443"/>
            <a:ext cx="7886338" cy="3825441"/>
          </a:xfrm>
          <a:ln>
            <a:noFill/>
          </a:ln>
        </p:spPr>
        <p:txBody>
          <a:bodyPr>
            <a:noAutofit/>
          </a:bodyPr>
          <a:lstStyle/>
          <a:p>
            <a:r>
              <a:rPr lang="en-US" sz="3600" b="1" dirty="0" smtClean="0"/>
              <a:t>Study for Thursday’s Quiz – should take about 40 minutes </a:t>
            </a:r>
            <a:endParaRPr lang="en-US" sz="3600" b="1" dirty="0" smtClean="0"/>
          </a:p>
          <a:p>
            <a:r>
              <a:rPr lang="en-US" sz="3200" dirty="0" smtClean="0"/>
              <a:t>See wiki for some guidance! 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2563967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0957" y="2133601"/>
            <a:ext cx="8097674" cy="3931920"/>
          </a:xfrm>
        </p:spPr>
        <p:txBody>
          <a:bodyPr>
            <a:normAutofit/>
          </a:bodyPr>
          <a:lstStyle/>
          <a:p>
            <a:r>
              <a:rPr lang="en-US" sz="2600" dirty="0" smtClean="0"/>
              <a:t>Reflect on feedback from previous assignments </a:t>
            </a:r>
          </a:p>
          <a:p>
            <a:r>
              <a:rPr lang="en-US" sz="2600" dirty="0" smtClean="0"/>
              <a:t>Make data-informed decisions for how to group students for reading and writing instruction </a:t>
            </a:r>
          </a:p>
          <a:p>
            <a:r>
              <a:rPr lang="en-US" sz="2600" dirty="0" smtClean="0"/>
              <a:t>Work collaboratively with colleagues to make planning/grouping tasks easier and get multiple views</a:t>
            </a:r>
            <a:endParaRPr lang="en-US" sz="26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815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886231"/>
            <a:ext cx="7342188" cy="192405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Opportunity to Learn More</a:t>
            </a:r>
            <a:br>
              <a:rPr lang="en-US" sz="4000" dirty="0" smtClean="0"/>
            </a:br>
            <a:r>
              <a:rPr lang="en-US" sz="4000" dirty="0" smtClean="0"/>
              <a:t>About Personalization In </a:t>
            </a:r>
            <a:br>
              <a:rPr lang="en-US" sz="4000" dirty="0" smtClean="0"/>
            </a:br>
            <a:r>
              <a:rPr lang="en-US" sz="4000" dirty="0" smtClean="0"/>
              <a:t>RI and Beyond – </a:t>
            </a:r>
            <a:br>
              <a:rPr lang="en-US" sz="4000" dirty="0" smtClean="0"/>
            </a:br>
            <a:r>
              <a:rPr lang="en-US" sz="4000" dirty="0" smtClean="0"/>
              <a:t>Thursday, Oct. 27 7:00-8:30PM  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982390"/>
            <a:ext cx="7342188" cy="1178441"/>
          </a:xfrm>
        </p:spPr>
        <p:txBody>
          <a:bodyPr>
            <a:normAutofit fontScale="85000" lnSpcReduction="20000"/>
          </a:bodyPr>
          <a:lstStyle/>
          <a:p>
            <a:r>
              <a:rPr lang="en-US" sz="3000" dirty="0" err="1" smtClean="0">
                <a:solidFill>
                  <a:schemeClr val="tx1"/>
                </a:solidFill>
              </a:rPr>
              <a:t>Livestreamed</a:t>
            </a:r>
            <a:r>
              <a:rPr lang="en-US" sz="3000" dirty="0" smtClean="0">
                <a:solidFill>
                  <a:schemeClr val="tx1"/>
                </a:solidFill>
              </a:rPr>
              <a:t> if can’t make it in person</a:t>
            </a:r>
          </a:p>
          <a:p>
            <a:r>
              <a:rPr lang="en-US" sz="3000" dirty="0" smtClean="0">
                <a:solidFill>
                  <a:schemeClr val="tx1"/>
                </a:solidFill>
              </a:rPr>
              <a:t>Talking </a:t>
            </a:r>
            <a:r>
              <a:rPr lang="en-US" sz="3000" dirty="0">
                <a:solidFill>
                  <a:schemeClr val="tx1"/>
                </a:solidFill>
              </a:rPr>
              <a:t>Points for Your Job Interview</a:t>
            </a:r>
          </a:p>
          <a:p>
            <a:r>
              <a:rPr lang="en-US" sz="3000" dirty="0" smtClean="0">
                <a:solidFill>
                  <a:schemeClr val="tx1"/>
                </a:solidFill>
              </a:rPr>
              <a:t>Extra Credit (5 points) – </a:t>
            </a:r>
            <a:r>
              <a:rPr lang="en-US" sz="3000" dirty="0" err="1" smtClean="0">
                <a:solidFill>
                  <a:schemeClr val="tx1"/>
                </a:solidFill>
              </a:rPr>
              <a:t>Flipgrid</a:t>
            </a:r>
            <a:r>
              <a:rPr lang="en-US" sz="3000" dirty="0" smtClean="0">
                <a:solidFill>
                  <a:schemeClr val="tx1"/>
                </a:solidFill>
              </a:rPr>
              <a:t> or 1 page</a:t>
            </a:r>
          </a:p>
          <a:p>
            <a:endParaRPr lang="en-US" sz="3000" dirty="0" smtClean="0">
              <a:solidFill>
                <a:schemeClr val="tx1"/>
              </a:solidFill>
            </a:endParaRPr>
          </a:p>
        </p:txBody>
      </p:sp>
      <p:pic>
        <p:nvPicPr>
          <p:cNvPr id="4" name="Picture 3" descr="Screen Shot 2016-10-24 at 10.52.41 AM.png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778" y="3346412"/>
            <a:ext cx="1487454" cy="14819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06643" y="3540269"/>
            <a:ext cx="53036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>
                <a:hlinkClick r:id="rId4"/>
              </a:rPr>
              <a:t>RSVP OPTIONAL </a:t>
            </a:r>
          </a:p>
          <a:p>
            <a:r>
              <a:rPr lang="en-US" sz="2800" b="1" u="sng" dirty="0" smtClean="0">
                <a:hlinkClick r:id="rId4"/>
              </a:rPr>
              <a:t>http</a:t>
            </a:r>
            <a:r>
              <a:rPr lang="en-US" sz="2800" b="1" u="sng" dirty="0">
                <a:hlinkClick r:id="rId4"/>
              </a:rPr>
              <a:t>://tinyurl.com/hcwa9xb</a:t>
            </a:r>
            <a:r>
              <a:rPr lang="en-US" sz="2800" b="1" dirty="0"/>
              <a:t>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32386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697459"/>
            <a:ext cx="7342188" cy="192405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Feedback on Assignments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287665"/>
            <a:ext cx="7342188" cy="2606431"/>
          </a:xfrm>
        </p:spPr>
        <p:txBody>
          <a:bodyPr>
            <a:normAutofit/>
          </a:bodyPr>
          <a:lstStyle/>
          <a:p>
            <a:r>
              <a:rPr lang="en-US" sz="3000" dirty="0" smtClean="0">
                <a:solidFill>
                  <a:schemeClr val="tx1"/>
                </a:solidFill>
              </a:rPr>
              <a:t>Collect Strategy Interviews and During Reading Questions</a:t>
            </a:r>
            <a:r>
              <a:rPr lang="is-IS" sz="3000" dirty="0" smtClean="0">
                <a:solidFill>
                  <a:schemeClr val="tx1"/>
                </a:solidFill>
              </a:rPr>
              <a:t>…</a:t>
            </a:r>
          </a:p>
          <a:p>
            <a:endParaRPr lang="en-US" sz="3000" dirty="0" smtClean="0">
              <a:solidFill>
                <a:schemeClr val="tx1"/>
              </a:solidFill>
            </a:endParaRPr>
          </a:p>
          <a:p>
            <a:r>
              <a:rPr lang="en-US" sz="3000" dirty="0" smtClean="0">
                <a:solidFill>
                  <a:schemeClr val="tx1"/>
                </a:solidFill>
              </a:rPr>
              <a:t>Flip Grid Reflections (</a:t>
            </a:r>
            <a:r>
              <a:rPr lang="en-US" sz="3000" dirty="0" smtClean="0">
                <a:solidFill>
                  <a:schemeClr val="tx1"/>
                </a:solidFill>
              </a:rPr>
              <a:t>on </a:t>
            </a:r>
            <a:r>
              <a:rPr lang="en-US" sz="3000" dirty="0" smtClean="0">
                <a:solidFill>
                  <a:schemeClr val="tx1"/>
                </a:solidFill>
              </a:rPr>
              <a:t>Sakai)</a:t>
            </a:r>
            <a:endParaRPr lang="en-US" sz="3000" dirty="0" smtClean="0">
              <a:solidFill>
                <a:schemeClr val="tx1"/>
              </a:solidFill>
            </a:endParaRPr>
          </a:p>
          <a:p>
            <a:r>
              <a:rPr lang="en-US" sz="3000" dirty="0" smtClean="0">
                <a:solidFill>
                  <a:schemeClr val="tx1"/>
                </a:solidFill>
              </a:rPr>
              <a:t>Student Interview (on paper)</a:t>
            </a:r>
            <a:endParaRPr lang="en-US" sz="3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949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Score Ranges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0957" y="2133601"/>
            <a:ext cx="3766022" cy="3931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b="1" dirty="0" smtClean="0"/>
              <a:t>Flip Grid (5)</a:t>
            </a:r>
            <a:endParaRPr lang="en-US" sz="2600" b="1" dirty="0" smtClean="0"/>
          </a:p>
          <a:p>
            <a:r>
              <a:rPr lang="en-US" dirty="0" smtClean="0"/>
              <a:t>5 points = 13</a:t>
            </a:r>
            <a:endParaRPr lang="en-US" dirty="0" smtClean="0"/>
          </a:p>
          <a:p>
            <a:r>
              <a:rPr lang="en-US" dirty="0" smtClean="0"/>
              <a:t>4 points = 2</a:t>
            </a:r>
          </a:p>
          <a:p>
            <a:r>
              <a:rPr lang="en-US" dirty="0" smtClean="0"/>
              <a:t>3 points = 12</a:t>
            </a:r>
          </a:p>
          <a:p>
            <a:r>
              <a:rPr lang="en-US" dirty="0" smtClean="0"/>
              <a:t>Missing = 3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011037" y="2152268"/>
            <a:ext cx="358292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79438" indent="-228600" algn="l" defTabSz="914400" rtl="0" eaLnBrk="1" latinLnBrk="0" hangingPunct="1">
              <a:spcBef>
                <a:spcPts val="600"/>
              </a:spcBef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8038" indent="-228600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36638" indent="-228600" algn="l" defTabSz="914400" rtl="0" eaLnBrk="1" latinLnBrk="0" hangingPunct="1">
              <a:spcBef>
                <a:spcPts val="600"/>
              </a:spcBef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65238" indent="-228600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600" b="1" dirty="0" smtClean="0"/>
              <a:t>Student Interview (20)</a:t>
            </a:r>
            <a:endParaRPr lang="en-US" sz="2600" b="1" dirty="0" smtClean="0"/>
          </a:p>
          <a:p>
            <a:r>
              <a:rPr lang="en-US" dirty="0" smtClean="0"/>
              <a:t>18-20 (A) = 14</a:t>
            </a:r>
            <a:endParaRPr lang="en-US" dirty="0" smtClean="0"/>
          </a:p>
          <a:p>
            <a:r>
              <a:rPr lang="en-US" dirty="0" smtClean="0"/>
              <a:t>15-17 (B) = 9</a:t>
            </a:r>
            <a:endParaRPr lang="en-US" dirty="0" smtClean="0"/>
          </a:p>
          <a:p>
            <a:r>
              <a:rPr lang="en-US" dirty="0" smtClean="0"/>
              <a:t>13-14 (</a:t>
            </a:r>
            <a:r>
              <a:rPr lang="en-US" dirty="0"/>
              <a:t>C</a:t>
            </a:r>
            <a:r>
              <a:rPr lang="en-US" dirty="0" smtClean="0"/>
              <a:t>) = 3</a:t>
            </a:r>
            <a:endParaRPr lang="en-US" dirty="0" smtClean="0"/>
          </a:p>
          <a:p>
            <a:r>
              <a:rPr lang="en-US" dirty="0" smtClean="0"/>
              <a:t>12 or less = 3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32584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2" y="244158"/>
            <a:ext cx="7920213" cy="13398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Feedback </a:t>
            </a:r>
            <a:r>
              <a:rPr lang="en-US" dirty="0" smtClean="0"/>
              <a:t>on </a:t>
            </a:r>
            <a:br>
              <a:rPr lang="en-US" dirty="0" smtClean="0"/>
            </a:br>
            <a:r>
              <a:rPr lang="en-US" dirty="0" err="1" smtClean="0"/>
              <a:t>Flipgrid</a:t>
            </a:r>
            <a:r>
              <a:rPr lang="en-US" dirty="0" smtClean="0"/>
              <a:t> Reflection – Great job!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8151" y="1740671"/>
            <a:ext cx="7871040" cy="4696299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Main Ideas across discussions and readings (+3) </a:t>
            </a:r>
          </a:p>
          <a:p>
            <a:pPr lvl="1"/>
            <a:r>
              <a:rPr lang="en-US" sz="2400" dirty="0" smtClean="0"/>
              <a:t>Active process of connecting new knowledge to PK and being able to use/apply </a:t>
            </a:r>
          </a:p>
          <a:p>
            <a:pPr lvl="1"/>
            <a:r>
              <a:rPr lang="en-US" sz="2400" dirty="0" smtClean="0"/>
              <a:t>Making implicit and explicit connections </a:t>
            </a:r>
          </a:p>
          <a:p>
            <a:pPr lvl="1"/>
            <a:r>
              <a:rPr lang="en-US" sz="2400" dirty="0" smtClean="0"/>
              <a:t>Causal and referential connections (in particular) </a:t>
            </a:r>
          </a:p>
          <a:p>
            <a:pPr lvl="1"/>
            <a:r>
              <a:rPr lang="en-US" sz="2400" i="1" dirty="0" smtClean="0"/>
              <a:t>*Cornett: Other strategies/processes used (generating questions, making inferences, analyzing, etc.) </a:t>
            </a:r>
            <a:endParaRPr lang="en-US" sz="2400" i="1" dirty="0"/>
          </a:p>
          <a:p>
            <a:r>
              <a:rPr lang="en-US" b="1" dirty="0" smtClean="0"/>
              <a:t>Implications for teaching (+2)</a:t>
            </a:r>
          </a:p>
          <a:p>
            <a:pPr lvl="1"/>
            <a:r>
              <a:rPr lang="en-US" sz="2400" dirty="0" smtClean="0"/>
              <a:t>Somebody/Wanted/But/So; Key marker words </a:t>
            </a:r>
          </a:p>
          <a:p>
            <a:pPr lvl="1"/>
            <a:r>
              <a:rPr lang="en-US" sz="2400" i="1" dirty="0" smtClean="0"/>
              <a:t>*Explicit naming and modeling of relevant strategies</a:t>
            </a:r>
          </a:p>
          <a:p>
            <a:pPr lvl="1"/>
            <a:r>
              <a:rPr lang="en-US" sz="2400" i="1" dirty="0" smtClean="0"/>
              <a:t>*Gradual release of responsibility </a:t>
            </a:r>
            <a:endParaRPr lang="en-US" sz="2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5852847" y="6050477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 = From your Cornett book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75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18"/>
          <p:cNvSpPr txBox="1">
            <a:spLocks noChangeArrowheads="1"/>
          </p:cNvSpPr>
          <p:nvPr/>
        </p:nvSpPr>
        <p:spPr bwMode="auto">
          <a:xfrm>
            <a:off x="4361015" y="3851017"/>
            <a:ext cx="49885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M</a:t>
            </a:r>
          </a:p>
        </p:txBody>
      </p:sp>
      <p:sp>
        <p:nvSpPr>
          <p:cNvPr id="27" name="TextBox 23"/>
          <p:cNvSpPr txBox="1">
            <a:spLocks noChangeArrowheads="1"/>
          </p:cNvSpPr>
          <p:nvPr/>
        </p:nvSpPr>
        <p:spPr bwMode="auto">
          <a:xfrm>
            <a:off x="2057101" y="3505200"/>
            <a:ext cx="3752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S</a:t>
            </a:r>
          </a:p>
        </p:txBody>
      </p:sp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943600" y="5567362"/>
            <a:ext cx="39052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800" dirty="0" smtClean="0"/>
              <a:t>A</a:t>
            </a:r>
            <a:endParaRPr lang="en-US" sz="2800" dirty="0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/>
              <a:t>Key</a:t>
            </a:r>
            <a:r>
              <a:rPr lang="en-US" smtClean="0"/>
              <a:t> During Reading </a:t>
            </a:r>
            <a:r>
              <a:rPr lang="en-US" dirty="0"/>
              <a:t>Strategies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M+MDAAVISS</a:t>
            </a:r>
            <a:endParaRPr lang="en-US" dirty="0"/>
          </a:p>
        </p:txBody>
      </p:sp>
      <p:sp>
        <p:nvSpPr>
          <p:cNvPr id="50179" name="AutoShape 3"/>
          <p:cNvSpPr>
            <a:spLocks noChangeArrowheads="1"/>
          </p:cNvSpPr>
          <p:nvPr/>
        </p:nvSpPr>
        <p:spPr bwMode="auto">
          <a:xfrm>
            <a:off x="3352800" y="3429000"/>
            <a:ext cx="2667000" cy="1371600"/>
          </a:xfrm>
          <a:prstGeom prst="roundRect">
            <a:avLst>
              <a:gd name="adj" fmla="val 16667"/>
            </a:avLst>
          </a:prstGeom>
          <a:solidFill>
            <a:schemeClr val="accent2">
              <a:lumMod val="10000"/>
              <a:lumOff val="9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/>
              <a:t>MONITOR </a:t>
            </a:r>
          </a:p>
          <a:p>
            <a:pPr algn="ctr"/>
            <a:r>
              <a:rPr lang="en-US" dirty="0"/>
              <a:t>AND </a:t>
            </a:r>
          </a:p>
          <a:p>
            <a:pPr algn="ctr"/>
            <a:r>
              <a:rPr lang="en-US" dirty="0"/>
              <a:t>CLARIFY </a:t>
            </a:r>
          </a:p>
        </p:txBody>
      </p:sp>
      <p:sp>
        <p:nvSpPr>
          <p:cNvPr id="24580" name="Line 9"/>
          <p:cNvSpPr>
            <a:spLocks noChangeShapeType="1"/>
          </p:cNvSpPr>
          <p:nvPr/>
        </p:nvSpPr>
        <p:spPr bwMode="auto">
          <a:xfrm flipV="1">
            <a:off x="5943600" y="3200400"/>
            <a:ext cx="30480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1" name="Line 10"/>
          <p:cNvSpPr>
            <a:spLocks noChangeShapeType="1"/>
          </p:cNvSpPr>
          <p:nvPr/>
        </p:nvSpPr>
        <p:spPr bwMode="auto">
          <a:xfrm flipH="1" flipV="1">
            <a:off x="6019799" y="4343400"/>
            <a:ext cx="67503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2" name="Line 11"/>
          <p:cNvSpPr>
            <a:spLocks noChangeShapeType="1"/>
          </p:cNvSpPr>
          <p:nvPr/>
        </p:nvSpPr>
        <p:spPr bwMode="auto">
          <a:xfrm flipV="1">
            <a:off x="3962400" y="4800599"/>
            <a:ext cx="381000" cy="7667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3" name="Line 12"/>
          <p:cNvSpPr>
            <a:spLocks noChangeShapeType="1"/>
          </p:cNvSpPr>
          <p:nvPr/>
        </p:nvSpPr>
        <p:spPr bwMode="auto">
          <a:xfrm flipV="1">
            <a:off x="2708274" y="4343400"/>
            <a:ext cx="644526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4" name="Line 13"/>
          <p:cNvSpPr>
            <a:spLocks noChangeShapeType="1"/>
          </p:cNvSpPr>
          <p:nvPr/>
        </p:nvSpPr>
        <p:spPr bwMode="auto">
          <a:xfrm flipH="1" flipV="1">
            <a:off x="4572000" y="2514600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5" name="Line 15"/>
          <p:cNvSpPr>
            <a:spLocks noChangeShapeType="1"/>
          </p:cNvSpPr>
          <p:nvPr/>
        </p:nvSpPr>
        <p:spPr bwMode="auto">
          <a:xfrm flipH="1" flipV="1">
            <a:off x="2889848" y="2743200"/>
            <a:ext cx="724888" cy="704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7" name="TextBox 18"/>
          <p:cNvSpPr txBox="1">
            <a:spLocks noChangeArrowheads="1"/>
          </p:cNvSpPr>
          <p:nvPr/>
        </p:nvSpPr>
        <p:spPr bwMode="auto">
          <a:xfrm>
            <a:off x="4266819" y="1991380"/>
            <a:ext cx="49885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M</a:t>
            </a:r>
          </a:p>
        </p:txBody>
      </p:sp>
      <p:sp>
        <p:nvSpPr>
          <p:cNvPr id="24588" name="TextBox 19"/>
          <p:cNvSpPr txBox="1">
            <a:spLocks noChangeArrowheads="1"/>
          </p:cNvSpPr>
          <p:nvPr/>
        </p:nvSpPr>
        <p:spPr bwMode="auto">
          <a:xfrm>
            <a:off x="6248400" y="2743200"/>
            <a:ext cx="44643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/>
              <a:t>D</a:t>
            </a:r>
          </a:p>
        </p:txBody>
      </p:sp>
      <p:sp>
        <p:nvSpPr>
          <p:cNvPr id="24589" name="TextBox 20"/>
          <p:cNvSpPr txBox="1">
            <a:spLocks noChangeArrowheads="1"/>
          </p:cNvSpPr>
          <p:nvPr/>
        </p:nvSpPr>
        <p:spPr bwMode="auto">
          <a:xfrm>
            <a:off x="6896443" y="4133850"/>
            <a:ext cx="40322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A</a:t>
            </a:r>
          </a:p>
        </p:txBody>
      </p:sp>
      <p:sp>
        <p:nvSpPr>
          <p:cNvPr id="50182" name="AutoShape 6"/>
          <p:cNvSpPr>
            <a:spLocks noChangeArrowheads="1"/>
          </p:cNvSpPr>
          <p:nvPr/>
        </p:nvSpPr>
        <p:spPr bwMode="auto">
          <a:xfrm>
            <a:off x="6134693" y="4112627"/>
            <a:ext cx="2667000" cy="685800"/>
          </a:xfrm>
          <a:prstGeom prst="roundRect">
            <a:avLst>
              <a:gd name="adj" fmla="val 44532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/>
              <a:t>ASK QUESTIONS</a:t>
            </a:r>
          </a:p>
        </p:txBody>
      </p:sp>
      <p:sp>
        <p:nvSpPr>
          <p:cNvPr id="24591" name="TextBox 21"/>
          <p:cNvSpPr txBox="1">
            <a:spLocks noChangeArrowheads="1"/>
          </p:cNvSpPr>
          <p:nvPr/>
        </p:nvSpPr>
        <p:spPr bwMode="auto">
          <a:xfrm>
            <a:off x="3505200" y="5560427"/>
            <a:ext cx="44114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V</a:t>
            </a:r>
          </a:p>
        </p:txBody>
      </p:sp>
      <p:sp>
        <p:nvSpPr>
          <p:cNvPr id="24592" name="TextBox 22"/>
          <p:cNvSpPr txBox="1">
            <a:spLocks noChangeArrowheads="1"/>
          </p:cNvSpPr>
          <p:nvPr/>
        </p:nvSpPr>
        <p:spPr bwMode="auto">
          <a:xfrm>
            <a:off x="2244725" y="4727450"/>
            <a:ext cx="29705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I</a:t>
            </a:r>
          </a:p>
        </p:txBody>
      </p:sp>
      <p:sp>
        <p:nvSpPr>
          <p:cNvPr id="24593" name="TextBox 23"/>
          <p:cNvSpPr txBox="1">
            <a:spLocks noChangeArrowheads="1"/>
          </p:cNvSpPr>
          <p:nvPr/>
        </p:nvSpPr>
        <p:spPr bwMode="auto">
          <a:xfrm>
            <a:off x="2506864" y="2133600"/>
            <a:ext cx="3752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S</a:t>
            </a:r>
          </a:p>
        </p:txBody>
      </p:sp>
      <p:sp>
        <p:nvSpPr>
          <p:cNvPr id="50180" name="AutoShape 4"/>
          <p:cNvSpPr>
            <a:spLocks noChangeArrowheads="1"/>
          </p:cNvSpPr>
          <p:nvPr/>
        </p:nvSpPr>
        <p:spPr bwMode="auto">
          <a:xfrm>
            <a:off x="498474" y="4798427"/>
            <a:ext cx="2209800" cy="76200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INFER</a:t>
            </a:r>
          </a:p>
          <a:p>
            <a:pPr algn="ctr"/>
            <a:r>
              <a:rPr lang="en-US"/>
              <a:t>PREDICT</a:t>
            </a:r>
          </a:p>
        </p:txBody>
      </p:sp>
      <p:sp>
        <p:nvSpPr>
          <p:cNvPr id="50181" name="AutoShape 5"/>
          <p:cNvSpPr>
            <a:spLocks noChangeArrowheads="1"/>
          </p:cNvSpPr>
          <p:nvPr/>
        </p:nvSpPr>
        <p:spPr bwMode="auto">
          <a:xfrm>
            <a:off x="3657600" y="1775370"/>
            <a:ext cx="2286000" cy="83820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/>
              <a:t>MAKE </a:t>
            </a:r>
          </a:p>
          <a:p>
            <a:pPr algn="ctr"/>
            <a:r>
              <a:rPr lang="en-US" dirty="0"/>
              <a:t>CONNECTIONS</a:t>
            </a:r>
          </a:p>
        </p:txBody>
      </p:sp>
      <p:sp>
        <p:nvSpPr>
          <p:cNvPr id="50183" name="AutoShape 7"/>
          <p:cNvSpPr>
            <a:spLocks noChangeArrowheads="1"/>
          </p:cNvSpPr>
          <p:nvPr/>
        </p:nvSpPr>
        <p:spPr bwMode="auto">
          <a:xfrm>
            <a:off x="2708274" y="5567362"/>
            <a:ext cx="2057400" cy="68580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VISUALIZE</a:t>
            </a:r>
          </a:p>
        </p:txBody>
      </p:sp>
      <p:sp>
        <p:nvSpPr>
          <p:cNvPr id="50184" name="AutoShape 8"/>
          <p:cNvSpPr>
            <a:spLocks noChangeArrowheads="1"/>
          </p:cNvSpPr>
          <p:nvPr/>
        </p:nvSpPr>
        <p:spPr bwMode="auto">
          <a:xfrm>
            <a:off x="1216025" y="2057400"/>
            <a:ext cx="2057400" cy="68580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SYNTHESIZE</a:t>
            </a:r>
            <a:endParaRPr lang="en-US" dirty="0"/>
          </a:p>
        </p:txBody>
      </p:sp>
      <p:sp>
        <p:nvSpPr>
          <p:cNvPr id="50190" name="AutoShape 14"/>
          <p:cNvSpPr>
            <a:spLocks noChangeArrowheads="1"/>
          </p:cNvSpPr>
          <p:nvPr/>
        </p:nvSpPr>
        <p:spPr bwMode="auto">
          <a:xfrm>
            <a:off x="6271413" y="2225480"/>
            <a:ext cx="2438400" cy="106680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DETERMINE </a:t>
            </a:r>
          </a:p>
          <a:p>
            <a:pPr algn="ctr"/>
            <a:r>
              <a:rPr lang="en-US"/>
              <a:t>IMPORTANT</a:t>
            </a:r>
          </a:p>
          <a:p>
            <a:pPr algn="ctr"/>
            <a:r>
              <a:rPr lang="en-US"/>
              <a:t>IDEAS</a:t>
            </a:r>
          </a:p>
        </p:txBody>
      </p:sp>
      <p:sp>
        <p:nvSpPr>
          <p:cNvPr id="23" name="AutoShape 6"/>
          <p:cNvSpPr>
            <a:spLocks noChangeArrowheads="1"/>
          </p:cNvSpPr>
          <p:nvPr/>
        </p:nvSpPr>
        <p:spPr bwMode="auto">
          <a:xfrm>
            <a:off x="5181600" y="5567362"/>
            <a:ext cx="2667000" cy="685800"/>
          </a:xfrm>
          <a:prstGeom prst="roundRect">
            <a:avLst>
              <a:gd name="adj" fmla="val 44532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 smtClean="0"/>
              <a:t>ANALYZE/CRITIQUE</a:t>
            </a:r>
            <a:endParaRPr lang="en-US" dirty="0"/>
          </a:p>
        </p:txBody>
      </p:sp>
      <p:sp>
        <p:nvSpPr>
          <p:cNvPr id="25" name="Line 11"/>
          <p:cNvSpPr>
            <a:spLocks noChangeShapeType="1"/>
          </p:cNvSpPr>
          <p:nvPr/>
        </p:nvSpPr>
        <p:spPr bwMode="auto">
          <a:xfrm flipH="1" flipV="1">
            <a:off x="5181600" y="4800599"/>
            <a:ext cx="838200" cy="7667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AutoShape 8"/>
          <p:cNvSpPr>
            <a:spLocks noChangeArrowheads="1"/>
          </p:cNvSpPr>
          <p:nvPr/>
        </p:nvSpPr>
        <p:spPr bwMode="auto">
          <a:xfrm>
            <a:off x="484374" y="3448050"/>
            <a:ext cx="2057400" cy="68580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SUMMARIZE</a:t>
            </a:r>
          </a:p>
        </p:txBody>
      </p:sp>
      <p:sp>
        <p:nvSpPr>
          <p:cNvPr id="28" name="Line 15"/>
          <p:cNvSpPr>
            <a:spLocks noChangeShapeType="1"/>
          </p:cNvSpPr>
          <p:nvPr/>
        </p:nvSpPr>
        <p:spPr bwMode="auto">
          <a:xfrm flipH="1" flipV="1">
            <a:off x="2541774" y="3733800"/>
            <a:ext cx="8110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Feedback on </a:t>
            </a:r>
            <a:r>
              <a:rPr lang="en-US" dirty="0" smtClean="0"/>
              <a:t>Student Interview and Reflection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986" y="1845509"/>
            <a:ext cx="8059419" cy="4696299"/>
          </a:xfrm>
        </p:spPr>
        <p:txBody>
          <a:bodyPr>
            <a:noAutofit/>
          </a:bodyPr>
          <a:lstStyle/>
          <a:p>
            <a:r>
              <a:rPr lang="en-US" b="1" dirty="0" smtClean="0"/>
              <a:t>Purpose: </a:t>
            </a:r>
            <a:r>
              <a:rPr lang="en-US" dirty="0" smtClean="0"/>
              <a:t>Identify </a:t>
            </a:r>
            <a:r>
              <a:rPr lang="en-US" b="1" dirty="0" smtClean="0"/>
              <a:t>general PK</a:t>
            </a:r>
            <a:r>
              <a:rPr lang="en-US" dirty="0" smtClean="0"/>
              <a:t>, reading &amp; </a:t>
            </a:r>
            <a:r>
              <a:rPr lang="en-US" dirty="0"/>
              <a:t>writing </a:t>
            </a:r>
            <a:r>
              <a:rPr lang="en-US" b="1" dirty="0" smtClean="0"/>
              <a:t>interests preferences</a:t>
            </a:r>
            <a:r>
              <a:rPr lang="en-US" dirty="0" smtClean="0"/>
              <a:t> </a:t>
            </a:r>
            <a:r>
              <a:rPr lang="en-US" dirty="0"/>
              <a:t>and (self-perceived</a:t>
            </a:r>
            <a:r>
              <a:rPr lang="en-US" dirty="0" smtClean="0"/>
              <a:t>) </a:t>
            </a:r>
            <a:r>
              <a:rPr lang="en-US" b="1" dirty="0" smtClean="0"/>
              <a:t>strengths and challenges </a:t>
            </a:r>
            <a:r>
              <a:rPr lang="en-US" dirty="0" smtClean="0"/>
              <a:t>to 1) establish a personal/human connection and 2) inform decisions about guided reading/writing groups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Big Idea #1: Applying </a:t>
            </a:r>
            <a:r>
              <a:rPr lang="en-US" b="1" dirty="0" smtClean="0"/>
              <a:t>writing skills </a:t>
            </a:r>
            <a:r>
              <a:rPr lang="en-US" dirty="0" smtClean="0"/>
              <a:t>to map questions onto sections of your response (Extra help session?) 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Big Idea #2: Limited focus on teaching so far (What vs. How), but</a:t>
            </a:r>
            <a:r>
              <a:rPr lang="is-IS" dirty="0" smtClean="0"/>
              <a:t>…can you infer from the text, our discussions, and a bit of reflection about </a:t>
            </a:r>
            <a:r>
              <a:rPr lang="is-IS" b="1" dirty="0" smtClean="0"/>
              <a:t>effective teaching practices</a:t>
            </a:r>
            <a:r>
              <a:rPr lang="is-IS" dirty="0" smtClean="0"/>
              <a:t>?</a:t>
            </a: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dirty="0" smtClean="0"/>
              <a:t>Big Idea #3: There are LOTS of </a:t>
            </a:r>
            <a:r>
              <a:rPr lang="en-US" b="1" dirty="0" smtClean="0"/>
              <a:t>parts of the interview </a:t>
            </a:r>
            <a:r>
              <a:rPr lang="en-US" dirty="0" smtClean="0"/>
              <a:t>to inform decisions beyond personal interests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3357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954875"/>
            <a:ext cx="7342188" cy="1924050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/>
              <a:t>Sample Reflection from </a:t>
            </a:r>
            <a:br>
              <a:rPr lang="en-US" sz="4000" b="1" dirty="0" smtClean="0"/>
            </a:br>
            <a:r>
              <a:rPr lang="en-US" sz="4000" b="1" dirty="0" smtClean="0"/>
              <a:t>Previous Year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2800" dirty="0" smtClean="0"/>
              <a:t>(AKA: your competition for a job) 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37891"/>
            <a:ext cx="7342188" cy="2843067"/>
          </a:xfrm>
        </p:spPr>
        <p:txBody>
          <a:bodyPr>
            <a:normAutofit fontScale="77500" lnSpcReduction="20000"/>
          </a:bodyPr>
          <a:lstStyle/>
          <a:p>
            <a:r>
              <a:rPr lang="en-US" sz="3000" dirty="0" smtClean="0">
                <a:solidFill>
                  <a:schemeClr val="tx1"/>
                </a:solidFill>
              </a:rPr>
              <a:t>Clearly identifies sections</a:t>
            </a:r>
          </a:p>
          <a:p>
            <a:endParaRPr lang="en-US" sz="3000" dirty="0" smtClean="0">
              <a:solidFill>
                <a:schemeClr val="tx1"/>
              </a:solidFill>
            </a:endParaRPr>
          </a:p>
          <a:p>
            <a:r>
              <a:rPr lang="en-US" sz="3000" dirty="0" smtClean="0">
                <a:solidFill>
                  <a:schemeClr val="tx1"/>
                </a:solidFill>
              </a:rPr>
              <a:t>Integrates/weaves key information from interview into </a:t>
            </a:r>
          </a:p>
          <a:p>
            <a:r>
              <a:rPr lang="en-US" sz="3000" dirty="0" smtClean="0">
                <a:solidFill>
                  <a:schemeClr val="tx1"/>
                </a:solidFill>
              </a:rPr>
              <a:t>The relevant sections </a:t>
            </a:r>
            <a:endParaRPr lang="en-US" sz="3000" dirty="0" smtClean="0">
              <a:solidFill>
                <a:schemeClr val="tx1"/>
              </a:solidFill>
            </a:endParaRPr>
          </a:p>
          <a:p>
            <a:endParaRPr lang="en-US" sz="3000" dirty="0" smtClean="0">
              <a:solidFill>
                <a:schemeClr val="tx1"/>
              </a:solidFill>
            </a:endParaRPr>
          </a:p>
          <a:p>
            <a:r>
              <a:rPr lang="en-US" sz="3000" dirty="0" smtClean="0">
                <a:solidFill>
                  <a:schemeClr val="tx1"/>
                </a:solidFill>
              </a:rPr>
              <a:t>Addresses all of the questions and provides examples</a:t>
            </a:r>
          </a:p>
          <a:p>
            <a:endParaRPr lang="en-US" sz="3000" dirty="0" smtClean="0">
              <a:solidFill>
                <a:schemeClr val="tx1"/>
              </a:solidFill>
            </a:endParaRPr>
          </a:p>
          <a:p>
            <a:r>
              <a:rPr lang="en-US" sz="3000" dirty="0" smtClean="0">
                <a:solidFill>
                  <a:schemeClr val="tx1"/>
                </a:solidFill>
              </a:rPr>
              <a:t>Cites information from the text</a:t>
            </a:r>
          </a:p>
          <a:p>
            <a:endParaRPr lang="en-US" sz="3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710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FFFFFF"/>
      </a:dk1>
      <a:lt1>
        <a:srgbClr val="000000"/>
      </a:lt1>
      <a:dk2>
        <a:srgbClr val="7C8F97"/>
      </a:dk2>
      <a:lt2>
        <a:srgbClr val="D1D0C8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2473</TotalTime>
  <Words>834</Words>
  <Application>Microsoft Macintosh PowerPoint</Application>
  <PresentationFormat>On-screen Show (4:3)</PresentationFormat>
  <Paragraphs>122</Paragraphs>
  <Slides>16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Capital</vt:lpstr>
      <vt:lpstr>EDC 423: Reading Comprehension and the Common Core State Standards</vt:lpstr>
      <vt:lpstr>Objectives</vt:lpstr>
      <vt:lpstr>Opportunity to Learn More About Personalization In  RI and Beyond –  Thursday, Oct. 27 7:00-8:30PM  </vt:lpstr>
      <vt:lpstr>Feedback on Assignments</vt:lpstr>
      <vt:lpstr>Score Ranges</vt:lpstr>
      <vt:lpstr>Feedback on  Flipgrid Reflection – Great job!</vt:lpstr>
      <vt:lpstr>Key During Reading Strategies M+MDAAVISS</vt:lpstr>
      <vt:lpstr>Feedback on Student Interview and Reflection</vt:lpstr>
      <vt:lpstr>Sample Reflection from  Previous Year   (AKA: your competition for a job) </vt:lpstr>
      <vt:lpstr>PowerPoint Presentation</vt:lpstr>
      <vt:lpstr>Let’s look again at the Interview Questions</vt:lpstr>
      <vt:lpstr>Finding Useful Patterns</vt:lpstr>
      <vt:lpstr>PowerPoint Presentation</vt:lpstr>
      <vt:lpstr>PowerPoint Presentation</vt:lpstr>
      <vt:lpstr>Step 2: Grouping Tasks (collaborating with colleagues)</vt:lpstr>
      <vt:lpstr>Homework </vt:lpstr>
    </vt:vector>
  </TitlesOfParts>
  <Company>University of Rhode Island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Julie Coiro</dc:creator>
  <cp:lastModifiedBy>Julie Coiro</cp:lastModifiedBy>
  <cp:revision>187</cp:revision>
  <cp:lastPrinted>2016-10-04T13:01:49Z</cp:lastPrinted>
  <dcterms:created xsi:type="dcterms:W3CDTF">2014-09-22T14:50:27Z</dcterms:created>
  <dcterms:modified xsi:type="dcterms:W3CDTF">2016-10-24T18:54:57Z</dcterms:modified>
</cp:coreProperties>
</file>